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6"/>
  </p:notes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87" r:id="rId9"/>
    <p:sldId id="262" r:id="rId10"/>
    <p:sldId id="263" r:id="rId11"/>
    <p:sldId id="288" r:id="rId12"/>
    <p:sldId id="264" r:id="rId13"/>
    <p:sldId id="265" r:id="rId14"/>
    <p:sldId id="266" r:id="rId15"/>
    <p:sldId id="267" r:id="rId16"/>
    <p:sldId id="268" r:id="rId17"/>
    <p:sldId id="289" r:id="rId18"/>
    <p:sldId id="270" r:id="rId19"/>
    <p:sldId id="271" r:id="rId20"/>
    <p:sldId id="272" r:id="rId21"/>
    <p:sldId id="290" r:id="rId22"/>
    <p:sldId id="273" r:id="rId23"/>
    <p:sldId id="274" r:id="rId24"/>
    <p:sldId id="275" r:id="rId25"/>
    <p:sldId id="276" r:id="rId26"/>
    <p:sldId id="291" r:id="rId27"/>
    <p:sldId id="277" r:id="rId28"/>
    <p:sldId id="278" r:id="rId29"/>
    <p:sldId id="279" r:id="rId30"/>
    <p:sldId id="280" r:id="rId31"/>
    <p:sldId id="281" r:id="rId32"/>
    <p:sldId id="292" r:id="rId33"/>
    <p:sldId id="282" r:id="rId34"/>
    <p:sldId id="283" r:id="rId35"/>
    <p:sldId id="284" r:id="rId36"/>
    <p:sldId id="285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86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11" autoAdjust="0"/>
  </p:normalViewPr>
  <p:slideViewPr>
    <p:cSldViewPr>
      <p:cViewPr varScale="1">
        <p:scale>
          <a:sx n="83" d="100"/>
          <a:sy n="83" d="100"/>
        </p:scale>
        <p:origin x="80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C8C0-9665-4A48-A914-2B6D5EF546B5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06D15-3EF6-460E-8055-F492FC785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Geometry 7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72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6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dirty="0" smtClean="0">
                    <a:latin typeface="Calibri"/>
                    <a:cs typeface="Calibri"/>
                  </a:rPr>
                  <a:t>Δ</a:t>
                </a:r>
                <a:r>
                  <a:rPr lang="en-US" dirty="0" smtClean="0">
                    <a:latin typeface="Calibri"/>
                    <a:cs typeface="Calibri"/>
                  </a:rPr>
                  <a:t>EFG ~</a:t>
                </a:r>
                <a:r>
                  <a:rPr lang="en-US" baseline="0" dirty="0" smtClean="0">
                    <a:latin typeface="Calibri"/>
                    <a:cs typeface="Calibri"/>
                  </a:rPr>
                  <a:t> </a:t>
                </a:r>
                <a:r>
                  <a:rPr lang="el-GR" dirty="0" smtClean="0">
                    <a:latin typeface="+mn-lt"/>
                    <a:cs typeface="Calibri"/>
                  </a:rPr>
                  <a:t>Δ</a:t>
                </a:r>
                <a:r>
                  <a:rPr lang="en-US" dirty="0" smtClean="0">
                    <a:latin typeface="+mn-lt"/>
                    <a:cs typeface="Calibri"/>
                  </a:rPr>
                  <a:t>GFH ~ </a:t>
                </a:r>
                <a:r>
                  <a:rPr lang="el-GR" dirty="0" smtClean="0">
                    <a:latin typeface="+mn-lt"/>
                    <a:cs typeface="Calibri"/>
                  </a:rPr>
                  <a:t>Δ</a:t>
                </a:r>
                <a:r>
                  <a:rPr lang="en-US" dirty="0" smtClean="0">
                    <a:latin typeface="+mn-lt"/>
                    <a:cs typeface="Calibri"/>
                  </a:rPr>
                  <a:t>EHG</a:t>
                </a:r>
              </a:p>
              <a:p>
                <a:endParaRPr lang="en-US" dirty="0" smtClean="0">
                  <a:latin typeface="+mn-lt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𝐺𝐻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𝐸𝐺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𝐺𝐹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𝐸𝐹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l-GR" dirty="0" smtClean="0">
                    <a:latin typeface="Calibri"/>
                    <a:cs typeface="Calibri"/>
                  </a:rPr>
                  <a:t>Δ</a:t>
                </a:r>
                <a:r>
                  <a:rPr lang="en-US" dirty="0" smtClean="0">
                    <a:latin typeface="Calibri"/>
                    <a:cs typeface="Calibri"/>
                  </a:rPr>
                  <a:t>EFG ~</a:t>
                </a:r>
                <a:r>
                  <a:rPr lang="en-US" baseline="0" dirty="0" smtClean="0">
                    <a:latin typeface="Calibri"/>
                    <a:cs typeface="Calibri"/>
                  </a:rPr>
                  <a:t> </a:t>
                </a:r>
                <a:r>
                  <a:rPr lang="el-GR" dirty="0" smtClean="0">
                    <a:latin typeface="+mn-lt"/>
                    <a:cs typeface="Calibri"/>
                  </a:rPr>
                  <a:t>Δ</a:t>
                </a:r>
                <a:r>
                  <a:rPr lang="en-US" dirty="0" smtClean="0">
                    <a:latin typeface="+mn-lt"/>
                    <a:cs typeface="Calibri"/>
                  </a:rPr>
                  <a:t>GFH ~ </a:t>
                </a:r>
                <a:r>
                  <a:rPr lang="el-GR" dirty="0" smtClean="0">
                    <a:latin typeface="+mn-lt"/>
                    <a:cs typeface="Calibri"/>
                  </a:rPr>
                  <a:t>Δ</a:t>
                </a:r>
                <a:r>
                  <a:rPr lang="en-US" dirty="0" smtClean="0">
                    <a:latin typeface="+mn-lt"/>
                    <a:cs typeface="Calibri"/>
                  </a:rPr>
                  <a:t>EHG</a:t>
                </a:r>
              </a:p>
              <a:p>
                <a:endParaRPr lang="en-US" dirty="0" smtClean="0">
                  <a:latin typeface="+mn-lt"/>
                  <a:cs typeface="Calibri"/>
                </a:endParaRPr>
              </a:p>
              <a:p>
                <a:r>
                  <a:rPr lang="en-US" b="0" i="0" smtClean="0">
                    <a:latin typeface="Cambria Math"/>
                  </a:rPr>
                  <a:t>𝐺𝐻/𝐸𝐺=𝐺𝐹/𝐸𝐹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𝑥/3=4/5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𝑥=12/5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7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7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=45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=6.708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=40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=6.325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𝑥/9=5/𝑥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𝑥^2=45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𝑥=3√5=6.708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𝑦/5=8/𝑦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𝑦^2=40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𝑦=2√10=6.325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9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57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18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04367-F3DF-421E-8A45-CF958A4A18B0}" type="slidenum">
              <a:rPr lang="en-US"/>
              <a:pPr/>
              <a:t>19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ANS:  other leg is 10, and hypotenuse is found by</a:t>
            </a:r>
            <a:r>
              <a:rPr lang="en-US" sz="1400"/>
              <a:t> 10/1 = x/</a:t>
            </a:r>
            <a:r>
              <a:rPr lang="en-US" sz="1400">
                <a:sym typeface="Symbol" pitchFamily="18" charset="2"/>
              </a:rPr>
              <a:t>2 </a:t>
            </a:r>
            <a:r>
              <a:rPr lang="en-US" sz="1400">
                <a:sym typeface="Wingdings" pitchFamily="2" charset="2"/>
              </a:rPr>
              <a:t> x = 10</a:t>
            </a:r>
            <a:r>
              <a:rPr lang="en-US" sz="1400">
                <a:sym typeface="Symbol" pitchFamily="18" charset="2"/>
              </a:rPr>
              <a:t>2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EE2D9-15D9-46E4-B7D4-5C59AE24D5F8}" type="slidenum">
              <a:rPr lang="en-US"/>
              <a:pPr/>
              <a:t>20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ANS: 2 and 2</a:t>
            </a:r>
            <a:r>
              <a:rPr lang="en-US">
                <a:sym typeface="Symbol" pitchFamily="18" charset="2"/>
              </a:rPr>
              <a:t>3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36+16=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52=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3^2+𝑥^2=5^2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9+𝑥^2=25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𝑥^2=16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𝑥=4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6^2+4^2=𝑥^2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36+16=𝑥^2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52=𝑥^2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𝑥=2√13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92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84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triangles are similar by AA 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90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𝐽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tan⁡𝐽=24/32=3/4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tan⁡𝐾=32/24=4/3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tan⁡𝐽=8/15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tan⁡𝐾=15/8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69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61°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61°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=22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22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61°</m:t>
                              </m:r>
                            </m:e>
                          </m:func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=12.2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/>
                            </a:rPr>
                            <m:t>13 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=19.3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tan⁡〖61°〗=22/𝑥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 tan⁡〖61°〗=22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𝑥=22/tan⁡〖61°〗 =12.2</a:t>
                </a:r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tan⁡〖56°〗=𝑥/13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〖13 tan〗⁡〖56°〗=𝑥=19.3</a:t>
                </a:r>
                <a:endParaRPr lang="en-US" b="0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8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69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SOH</a:t>
            </a:r>
            <a:r>
              <a:rPr lang="en-US" baseline="0" dirty="0" smtClean="0"/>
              <a:t> = Sine Opposite Hypotenuse</a:t>
            </a:r>
          </a:p>
          <a:p>
            <a:r>
              <a:rPr lang="en-US" baseline="0" dirty="0" smtClean="0"/>
              <a:t>CAH = Cosine Adjacent Hypotenuse</a:t>
            </a:r>
          </a:p>
          <a:p>
            <a:r>
              <a:rPr lang="en-US" baseline="0" dirty="0" smtClean="0"/>
              <a:t>TOA = Tangent Opposite Adjacent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52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sin⁡𝑋=8/17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cos⁡𝑋=15/17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tan⁡𝑋=8/15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99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35°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35°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=11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35°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=19.2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sin⁡〖35°〗=11/𝑥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𝑥⋅sin⁡〖35°〗=11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𝑥=11/sin⁡〖35°〗 =19.2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62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95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529+36=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565=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=23.77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〖23〗^2+6^2=𝑥^2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529+36=𝑥^2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565=𝑥^2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𝑥=23.77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080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50°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1000⋅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50°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=766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sin⁡〖50°〗=𝑥/1000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1000⋅sin⁡〖50°〗=𝑥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𝑥=766𝑓𝑡</a:t>
                </a:r>
                <a:endParaRPr lang="en-US" b="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340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33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41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3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54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32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53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𝐷=sin^(−1)⁡0.54=32.7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𝐶=tan^(−1)⁡〖20/15〗=53.1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48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40°+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+90°=180°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=50°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40°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𝐴𝐶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𝐴𝐶</m:t>
                      </m:r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40°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=15.3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40°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𝐵𝐶</m:t>
                      </m:r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40°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=12.9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40°+𝐵+90°=180°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𝐵=50°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cos⁡〖40°〗=𝐴𝐶/20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𝐴𝐶=20 cos⁡〖40°〗=15.3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sin⁡〖40°〗=𝐵𝐶/20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𝐵𝐶=20 sin⁡〖40°〗=12.9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7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2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206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use two of the ratios at a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47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x: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02°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17°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102°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=3⋅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17°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17°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102°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=0.897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=180°−102°−17°=61°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Find 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102°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61°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102°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=3⋅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61°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61°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102°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=2.682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Subtract:</a:t>
                </a:r>
                <a:r>
                  <a:rPr lang="en-US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2.682−0.897=1.785 </m:t>
                    </m:r>
                    <m:r>
                      <a:rPr lang="en-US" i="1" baseline="0" dirty="0" smtClean="0">
                        <a:latin typeface="Cambria Math"/>
                      </a:rPr>
                      <m:t>𝑚𝑖𝑙𝑒𝑠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x: </a:t>
                </a:r>
                <a:r>
                  <a:rPr lang="en-US" b="0" i="0" smtClean="0">
                    <a:latin typeface="Cambria Math"/>
                  </a:rPr>
                  <a:t>sin⁡〖102°〗/3=sin⁡〖17°〗/𝑥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𝑥⋅sin⁡〖102°〗=3⋅sin⁡〖17°〗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𝑥=(3⋅sin⁡〖17°〗)/sin⁡〖102°〗 =0.897</a:t>
                </a:r>
                <a:endParaRPr lang="en-US" b="0" dirty="0" smtClean="0"/>
              </a:p>
              <a:p>
                <a:r>
                  <a:rPr lang="en-US" dirty="0" smtClean="0"/>
                  <a:t>Find </a:t>
                </a:r>
                <a:r>
                  <a:rPr lang="en-US" b="0" i="0" smtClean="0">
                    <a:latin typeface="Cambria Math"/>
                  </a:rPr>
                  <a:t>∠𝐽</a:t>
                </a:r>
                <a:r>
                  <a:rPr lang="en-US" dirty="0" smtClean="0"/>
                  <a:t>: </a:t>
                </a:r>
                <a:r>
                  <a:rPr lang="en-US" b="0" i="0" smtClean="0">
                    <a:latin typeface="Cambria Math"/>
                  </a:rPr>
                  <a:t>∠𝐽=180°−102°−17°=61°</a:t>
                </a:r>
                <a:endParaRPr lang="en-US" dirty="0" smtClean="0"/>
              </a:p>
              <a:p>
                <a:r>
                  <a:rPr lang="en-US" dirty="0" smtClean="0"/>
                  <a:t>Find y: </a:t>
                </a:r>
                <a:r>
                  <a:rPr lang="en-US" b="0" i="0" smtClean="0">
                    <a:latin typeface="Cambria Math"/>
                  </a:rPr>
                  <a:t>sin⁡〖102°〗/3=sin⁡〖61°〗/𝑦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𝑦⋅sin⁡〖102°〗=3⋅sin⁡〖61°〗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𝑦=(3⋅sin⁡〖61°〗)/sin⁡〖102°〗 =2.682</a:t>
                </a:r>
                <a:endParaRPr lang="en-US" b="0" dirty="0" smtClean="0"/>
              </a:p>
              <a:p>
                <a:r>
                  <a:rPr lang="en-US" dirty="0" smtClean="0"/>
                  <a:t>Subtract:</a:t>
                </a:r>
                <a:r>
                  <a:rPr lang="en-US" baseline="0" dirty="0" smtClean="0"/>
                  <a:t> </a:t>
                </a:r>
                <a:r>
                  <a:rPr lang="en-US" i="0" baseline="0" dirty="0" smtClean="0">
                    <a:latin typeface="Cambria Math"/>
                  </a:rPr>
                  <a:t>2.682−0.897=1.785 𝑚𝑖𝑙𝑒𝑠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2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</a:t>
                </a:r>
                <a:r>
                  <a:rPr lang="en-US" dirty="0" err="1" smtClean="0"/>
                  <a:t>pythagorean</a:t>
                </a:r>
                <a:r>
                  <a:rPr lang="en-US" dirty="0" smtClean="0"/>
                  <a:t> theorem to find height: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225+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=324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=99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𝑏h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11</m:t>
                              </m:r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=45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11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=149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Find height: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100+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=676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=576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=24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=240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</a:t>
                </a:r>
                <a:r>
                  <a:rPr lang="en-US" dirty="0" err="1" smtClean="0"/>
                  <a:t>pythagorean</a:t>
                </a:r>
                <a:r>
                  <a:rPr lang="en-US" dirty="0" smtClean="0"/>
                  <a:t> theorem to find height: </a:t>
                </a:r>
                <a:r>
                  <a:rPr lang="en-US" b="0" i="0" smtClean="0">
                    <a:latin typeface="Cambria Math"/>
                  </a:rPr>
                  <a:t>〖15〗^2+ℎ^2=〖18〗^2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225+ℎ^2=324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ℎ^2=99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ℎ=3√11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𝐴=1/2 𝑏ℎ=1/2 (30)(3√11)=45√11=149𝑓𝑡^2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Find height: </a:t>
                </a:r>
                <a:r>
                  <a:rPr lang="en-US" b="0" i="0" smtClean="0">
                    <a:latin typeface="Cambria Math"/>
                  </a:rPr>
                  <a:t>〖10〗^2+ℎ^2=〖26〗^2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100+ℎ^2=676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ℎ^2=576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ℎ=24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𝐴=1/2 (20)(24)=240𝑚^2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99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179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−2⋅9⋅12⋅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46°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=74.9538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=8.66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𝑓^2=9^2+〖12〗^2−2⋅9⋅12⋅cos⁡〖46°〗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𝑓^2=74.9538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𝑓=8.66 𝑖𝑛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97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83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66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Triple</a:t>
            </a:r>
            <a:r>
              <a:rPr lang="en-US" baseline="0" dirty="0" smtClean="0"/>
              <a:t> is 9, 12, 15</a:t>
            </a:r>
            <a:endParaRPr lang="en-US" dirty="0" smtClean="0"/>
          </a:p>
          <a:p>
            <a:r>
              <a:rPr lang="en-US" dirty="0" smtClean="0"/>
              <a:t>x =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0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5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16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16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64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16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48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64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64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64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4^2+(4√3)^2=8^2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16+(16)(3)=64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16+48=64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64=64</a:t>
                </a:r>
                <a:endParaRPr lang="en-US" b="0" dirty="0" smtClean="0"/>
              </a:p>
              <a:p>
                <a:r>
                  <a:rPr lang="en-US" dirty="0" smtClean="0"/>
                  <a:t>Yes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90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3+4&gt;6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7&gt;6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u="none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u="none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u="none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u="none" smtClean="0">
                          <a:latin typeface="Cambria Math"/>
                        </a:rPr>
                        <m:t> </m:t>
                      </m:r>
                      <m:bar>
                        <m:bar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?</m:t>
                          </m:r>
                        </m:e>
                      </m:bar>
                      <m:r>
                        <a:rPr lang="en-US" b="0" i="1" u="none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b="0" i="1" u="none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u="non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/>
                        </a:rPr>
                        <m:t>9+16 </m:t>
                      </m:r>
                      <m:bar>
                        <m:barPr>
                          <m:ctrlPr>
                            <a:rPr lang="en-US" b="0" i="1" u="none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u="none" smtClean="0">
                              <a:latin typeface="Cambria Math"/>
                            </a:rPr>
                            <m:t>?</m:t>
                          </m:r>
                        </m:e>
                      </m:bar>
                      <m:r>
                        <a:rPr lang="en-US" b="0" i="1" u="none" smtClean="0">
                          <a:latin typeface="Cambria Math"/>
                        </a:rPr>
                        <m:t> 36</m:t>
                      </m:r>
                    </m:oMath>
                  </m:oMathPara>
                </a14:m>
                <a:endParaRPr lang="en-US" b="0" u="none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u="none" smtClean="0">
                          <a:latin typeface="Cambria Math"/>
                        </a:rPr>
                        <m:t>25&lt;36</m:t>
                      </m:r>
                    </m:oMath>
                  </m:oMathPara>
                </a14:m>
                <a:endParaRPr lang="en-US" b="0" u="none" dirty="0" smtClean="0"/>
              </a:p>
              <a:p>
                <a:r>
                  <a:rPr lang="en-US" u="none" dirty="0" smtClean="0"/>
                  <a:t>obtuse</a:t>
                </a:r>
                <a:endParaRPr lang="en-US" u="non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3+4&gt;6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7&gt;6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u="none" smtClean="0">
                    <a:latin typeface="Cambria Math"/>
                  </a:rPr>
                  <a:t>3^2+4^2  ▁(?)  6^2</a:t>
                </a:r>
                <a:endParaRPr lang="en-US" b="0" u="none" dirty="0" smtClean="0"/>
              </a:p>
              <a:p>
                <a:r>
                  <a:rPr lang="en-US" b="0" i="0" u="none" smtClean="0">
                    <a:latin typeface="Cambria Math"/>
                  </a:rPr>
                  <a:t>9+16 ▁(?)  36</a:t>
                </a:r>
                <a:endParaRPr lang="en-US" b="0" u="none" dirty="0" smtClean="0"/>
              </a:p>
              <a:p>
                <a:r>
                  <a:rPr lang="en-US" b="0" i="0" u="none" smtClean="0">
                    <a:latin typeface="Cambria Math"/>
                  </a:rPr>
                  <a:t>25&lt;36</a:t>
                </a:r>
                <a:endParaRPr lang="en-US" b="0" u="none" dirty="0" smtClean="0"/>
              </a:p>
              <a:p>
                <a:r>
                  <a:rPr lang="en-US" u="none" dirty="0" smtClean="0"/>
                  <a:t>obtuse</a:t>
                </a:r>
                <a:endParaRPr lang="en-US" u="non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06D15-3EF6-460E-8055-F492FC7851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9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451259"/>
            <a:ext cx="9144000" cy="109728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14450"/>
            <a:ext cx="7924800" cy="1102519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028700"/>
            <a:ext cx="9144000" cy="54864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1722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4767263"/>
            <a:ext cx="1868424" cy="273844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4191381" y="2529459"/>
            <a:ext cx="5150358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12"/>
            <a:ext cx="8229600" cy="34699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028700"/>
            <a:ext cx="9144000" cy="54864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305176"/>
            <a:ext cx="78272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000251"/>
            <a:ext cx="78272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171349"/>
            <a:ext cx="9144000" cy="109728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028700"/>
            <a:ext cx="9144000" cy="54864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28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0015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228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028700"/>
            <a:ext cx="9144000" cy="54864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028700"/>
            <a:ext cx="9144000" cy="5486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3716"/>
            <a:ext cx="9144000" cy="109728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8229600" cy="5953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28701"/>
            <a:ext cx="5111750" cy="356592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1"/>
            <a:ext cx="3008313" cy="35659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857250"/>
            <a:ext cx="9144000" cy="54864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14350"/>
            <a:ext cx="5495544" cy="291465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3716"/>
            <a:ext cx="9144000" cy="109728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471489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7/Geometry%207.2%20Answers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7/Geometry%207.2%20Quiz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7/Geometry%207.3%20Answers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7/Geometry%207.3%20Quiz.ppt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7/Geometry%207.4%20Answers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7/Geometry%207.4%20Quiz.ppt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7/Geometry%207.5%20Answers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7/Geometry%207.5%20Quiz.ppt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7/Geometry%207.6%20Answers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7/Geometry%207.6%20Quiz.ppt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7/Geometry%207.7%20Answers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7/Geometry%207.7%20Quiz.pptx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7/Geometry%207.Extension%20Answers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nswers/Chapter%207/Geometry%207.1%20Answers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omework%20Quizzes/Chapter%207/Geometry%207.1%20Quiz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Right Triangle Trigonometry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Geometry </a:t>
            </a:r>
          </a:p>
          <a:p>
            <a:r>
              <a:rPr lang="en-US" dirty="0" smtClean="0"/>
              <a:t>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12660"/>
            <a:ext cx="8229600" cy="243084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Show that the segments with lengths 3, 4, and 6 can form a triangle</a:t>
            </a:r>
          </a:p>
          <a:p>
            <a:endParaRPr lang="en-US" sz="2800" dirty="0"/>
          </a:p>
          <a:p>
            <a:r>
              <a:rPr lang="en-US" sz="2800" dirty="0" smtClean="0"/>
              <a:t>Classify the triangle as acute, right or obtuse.</a:t>
            </a:r>
          </a:p>
          <a:p>
            <a:endParaRPr lang="en-US" sz="2800" dirty="0"/>
          </a:p>
          <a:p>
            <a:r>
              <a:rPr lang="en-US" sz="2800" i="1" dirty="0"/>
              <a:t>444 #2-30 even, 33, 38, 40, 44-52 </a:t>
            </a:r>
            <a:r>
              <a:rPr lang="en-US" sz="2800" i="1" dirty="0" smtClean="0"/>
              <a:t>even = 23</a:t>
            </a:r>
          </a:p>
          <a:p>
            <a:r>
              <a:rPr lang="en-US" sz="2800" i="1" dirty="0" smtClean="0"/>
              <a:t>Extra Credit </a:t>
            </a:r>
            <a:r>
              <a:rPr lang="en-US" sz="2800" i="1" dirty="0"/>
              <a:t>447 #2, </a:t>
            </a:r>
            <a:r>
              <a:rPr lang="en-US" sz="2800" i="1" dirty="0" smtClean="0"/>
              <a:t>8 = +2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7.2 Use the Converse of the Pythagorean Theorem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8229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If c is the longest side and…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c</a:t>
            </a:r>
            <a:r>
              <a:rPr lang="en-US" sz="2400" b="1" baseline="30000" dirty="0" smtClean="0"/>
              <a:t>2 </a:t>
            </a:r>
            <a:r>
              <a:rPr lang="en-US" sz="2400" b="1" dirty="0" smtClean="0"/>
              <a:t>&lt; a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+ b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</a:t>
            </a:r>
            <a:r>
              <a:rPr lang="en-US" sz="2400" dirty="0" smtClean="0">
                <a:sym typeface="Wingdings" pitchFamily="2" charset="2"/>
              </a:rPr>
              <a:t> acute triangle</a:t>
            </a:r>
          </a:p>
          <a:p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b="1" dirty="0" smtClean="0">
                <a:sym typeface="Wingdings" pitchFamily="2" charset="2"/>
              </a:rPr>
              <a:t>c</a:t>
            </a:r>
            <a:r>
              <a:rPr lang="en-US" sz="2400" b="1" baseline="30000" dirty="0" smtClean="0">
                <a:sym typeface="Wingdings" pitchFamily="2" charset="2"/>
              </a:rPr>
              <a:t>2</a:t>
            </a:r>
            <a:r>
              <a:rPr lang="en-US" sz="2400" b="1" dirty="0" smtClean="0">
                <a:sym typeface="Wingdings" pitchFamily="2" charset="2"/>
              </a:rPr>
              <a:t> = a</a:t>
            </a:r>
            <a:r>
              <a:rPr lang="en-US" sz="2400" b="1" baseline="30000" dirty="0" smtClean="0">
                <a:sym typeface="Wingdings" pitchFamily="2" charset="2"/>
              </a:rPr>
              <a:t>2</a:t>
            </a:r>
            <a:r>
              <a:rPr lang="en-US" sz="2400" b="1" dirty="0" smtClean="0">
                <a:sym typeface="Wingdings" pitchFamily="2" charset="2"/>
              </a:rPr>
              <a:t> + b</a:t>
            </a:r>
            <a:r>
              <a:rPr lang="en-US" sz="2400" b="1" baseline="30000" dirty="0" smtClean="0">
                <a:sym typeface="Wingdings" pitchFamily="2" charset="2"/>
              </a:rPr>
              <a:t>2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 right triangle</a:t>
            </a:r>
          </a:p>
          <a:p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b="1" dirty="0" smtClean="0">
                <a:sym typeface="Wingdings" pitchFamily="2" charset="2"/>
              </a:rPr>
              <a:t>c</a:t>
            </a:r>
            <a:r>
              <a:rPr lang="en-US" sz="2400" b="1" baseline="30000" dirty="0" smtClean="0">
                <a:sym typeface="Wingdings" pitchFamily="2" charset="2"/>
              </a:rPr>
              <a:t>2</a:t>
            </a:r>
            <a:r>
              <a:rPr lang="en-US" sz="2400" b="1" dirty="0" smtClean="0">
                <a:sym typeface="Wingdings" pitchFamily="2" charset="2"/>
              </a:rPr>
              <a:t> &gt; a</a:t>
            </a:r>
            <a:r>
              <a:rPr lang="en-US" sz="2400" b="1" baseline="30000" dirty="0" smtClean="0">
                <a:sym typeface="Wingdings" pitchFamily="2" charset="2"/>
              </a:rPr>
              <a:t>2</a:t>
            </a:r>
            <a:r>
              <a:rPr lang="en-US" sz="2400" b="1" dirty="0" smtClean="0">
                <a:sym typeface="Wingdings" pitchFamily="2" charset="2"/>
              </a:rPr>
              <a:t> + b</a:t>
            </a:r>
            <a:r>
              <a:rPr lang="en-US" sz="2400" b="1" baseline="30000" dirty="0" smtClean="0">
                <a:sym typeface="Wingdings" pitchFamily="2" charset="2"/>
              </a:rPr>
              <a:t>2</a:t>
            </a:r>
            <a:r>
              <a:rPr lang="en-US" sz="2400" b="1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 obtuse triangle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9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7.2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7.2 Homework Quiz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2308622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  <a:latin typeface="Calibri"/>
                <a:cs typeface="Calibri"/>
              </a:rPr>
              <a:t>Δ</a:t>
            </a:r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CBD </a:t>
            </a:r>
            <a:r>
              <a:rPr lang="en-US" dirty="0" smtClean="0">
                <a:latin typeface="Calibri"/>
                <a:cs typeface="Calibri"/>
              </a:rPr>
              <a:t>~ </a:t>
            </a:r>
            <a:r>
              <a:rPr lang="el-GR" dirty="0" smtClean="0">
                <a:latin typeface="Calibri"/>
                <a:cs typeface="Calibri"/>
              </a:rPr>
              <a:t>Δ</a:t>
            </a:r>
            <a:r>
              <a:rPr lang="en-US" dirty="0" smtClean="0">
                <a:latin typeface="Calibri"/>
                <a:cs typeface="Calibri"/>
              </a:rPr>
              <a:t>ABC, </a:t>
            </a:r>
            <a:r>
              <a:rPr lang="el-GR" dirty="0" smtClean="0">
                <a:solidFill>
                  <a:srgbClr val="C00000"/>
                </a:solidFill>
                <a:latin typeface="Calibri"/>
                <a:cs typeface="Calibri"/>
              </a:rPr>
              <a:t>Δ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ACD </a:t>
            </a:r>
            <a:r>
              <a:rPr lang="en-US" dirty="0" smtClean="0">
                <a:latin typeface="Calibri"/>
                <a:cs typeface="Calibri"/>
              </a:rPr>
              <a:t>~</a:t>
            </a:r>
            <a:r>
              <a:rPr lang="el-GR" dirty="0" smtClean="0">
                <a:latin typeface="Calibri"/>
                <a:cs typeface="Calibri"/>
              </a:rPr>
              <a:t> Δ</a:t>
            </a:r>
            <a:r>
              <a:rPr lang="en-US" dirty="0" smtClean="0">
                <a:latin typeface="Calibri"/>
                <a:cs typeface="Calibri"/>
              </a:rPr>
              <a:t>ABC</a:t>
            </a:r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,</a:t>
            </a:r>
            <a:r>
              <a:rPr lang="el-GR" dirty="0" smtClean="0">
                <a:solidFill>
                  <a:schemeClr val="tx2"/>
                </a:solidFill>
                <a:latin typeface="Calibri"/>
                <a:cs typeface="Calibri"/>
              </a:rPr>
              <a:t> Δ</a:t>
            </a:r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CBD </a:t>
            </a:r>
            <a:r>
              <a:rPr lang="en-US" dirty="0" smtClean="0">
                <a:latin typeface="Calibri"/>
                <a:cs typeface="Calibri"/>
              </a:rPr>
              <a:t>~</a:t>
            </a:r>
            <a:r>
              <a:rPr lang="el-GR" dirty="0" smtClean="0">
                <a:latin typeface="Calibri"/>
                <a:cs typeface="Calibri"/>
              </a:rPr>
              <a:t> </a:t>
            </a:r>
            <a:r>
              <a:rPr lang="el-GR" dirty="0" smtClean="0">
                <a:solidFill>
                  <a:srgbClr val="C00000"/>
                </a:solidFill>
                <a:latin typeface="Calibri"/>
                <a:cs typeface="Calibri"/>
              </a:rPr>
              <a:t>Δ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ACD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Use Similar Right Triangles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If the altitude is drawn to the hypotenuse of a right triangle, then the two triangles formed are similar to the original triangle and to each other.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46601" y="3409951"/>
            <a:ext cx="4391025" cy="1640682"/>
            <a:chOff x="4546600" y="4724400"/>
            <a:chExt cx="4391025" cy="200977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4724400"/>
              <a:ext cx="4391025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546600" y="4724400"/>
              <a:ext cx="7874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6770"/>
            <a:ext cx="3581400" cy="1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1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12"/>
            <a:ext cx="8229600" cy="1408176"/>
          </a:xfrm>
        </p:spPr>
        <p:txBody>
          <a:bodyPr/>
          <a:lstStyle/>
          <a:p>
            <a:r>
              <a:rPr lang="en-US" dirty="0" smtClean="0"/>
              <a:t>Identify the similar triangles.  Then find x.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865675" y="1449512"/>
            <a:ext cx="4526796" cy="2155634"/>
            <a:chOff x="1009987" y="2085082"/>
            <a:chExt cx="4526796" cy="2746972"/>
          </a:xfrm>
        </p:grpSpPr>
        <p:sp>
          <p:nvSpPr>
            <p:cNvPr id="94" name="Right Triangle 93"/>
            <p:cNvSpPr/>
            <p:nvPr/>
          </p:nvSpPr>
          <p:spPr>
            <a:xfrm>
              <a:off x="1455062" y="2320039"/>
              <a:ext cx="3657600" cy="1945951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18074" y="2085082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103646" y="3977100"/>
              <a:ext cx="433137" cy="615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21925" y="3838025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</a:t>
              </a:r>
              <a:endParaRPr lang="en-US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1461037" y="4009096"/>
              <a:ext cx="228619" cy="234318"/>
              <a:chOff x="1308637" y="3856696"/>
              <a:chExt cx="228619" cy="234318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>
                <a:off x="1308637" y="3859633"/>
                <a:ext cx="22529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537256" y="3856696"/>
                <a:ext cx="0" cy="2343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/>
            <p:cNvSpPr txBox="1"/>
            <p:nvPr/>
          </p:nvSpPr>
          <p:spPr>
            <a:xfrm>
              <a:off x="1009987" y="2807513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660450" y="4216502"/>
              <a:ext cx="433137" cy="615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04158" y="2472475"/>
              <a:ext cx="433137" cy="615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dirty="0"/>
            </a:p>
          </p:txBody>
        </p:sp>
      </p:grpSp>
      <p:sp>
        <p:nvSpPr>
          <p:cNvPr id="9" name="Right Triangle 8"/>
          <p:cNvSpPr/>
          <p:nvPr/>
        </p:nvSpPr>
        <p:spPr>
          <a:xfrm rot="12180000" flipH="1">
            <a:off x="1444203" y="2456850"/>
            <a:ext cx="3374136" cy="1408176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1309773" y="1633827"/>
            <a:ext cx="3657600" cy="1527048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7.3 Use Similar Right Triangles</a:t>
            </a:r>
          </a:p>
        </p:txBody>
      </p:sp>
      <p:sp>
        <p:nvSpPr>
          <p:cNvPr id="10" name="Right Triangle 9"/>
          <p:cNvSpPr/>
          <p:nvPr/>
        </p:nvSpPr>
        <p:spPr>
          <a:xfrm rot="17520000" flipH="1">
            <a:off x="610457" y="2105835"/>
            <a:ext cx="1408176" cy="585216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5673" y="1443847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68350" y="2944927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0069" y="2825101"/>
            <a:ext cx="4331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92617" y="1535152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316725" y="2961650"/>
            <a:ext cx="225294" cy="181572"/>
            <a:chOff x="1298706" y="3677846"/>
            <a:chExt cx="225294" cy="24209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298706" y="3677846"/>
              <a:ext cx="22529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24000" y="3685624"/>
              <a:ext cx="0" cy="23431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2309149">
            <a:off x="1598072" y="1822275"/>
            <a:ext cx="225294" cy="181572"/>
            <a:chOff x="1451106" y="3830246"/>
            <a:chExt cx="225294" cy="24209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451106" y="3830246"/>
              <a:ext cx="22529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76400" y="3838024"/>
              <a:ext cx="0" cy="23431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2226647" flipH="1">
            <a:off x="1814574" y="1917943"/>
            <a:ext cx="225294" cy="181572"/>
            <a:chOff x="1451106" y="3830246"/>
            <a:chExt cx="225294" cy="24209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451106" y="3830246"/>
              <a:ext cx="22529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76400" y="3838024"/>
              <a:ext cx="0" cy="23431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873511" y="2016426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16231" y="3132793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32911" y="2304482"/>
            <a:ext cx="433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59846" y="1740233"/>
            <a:ext cx="4331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dirty="0"/>
          </a:p>
        </p:txBody>
      </p:sp>
      <p:sp>
        <p:nvSpPr>
          <p:cNvPr id="30" name="Right Brace 29"/>
          <p:cNvSpPr/>
          <p:nvPr/>
        </p:nvSpPr>
        <p:spPr>
          <a:xfrm rot="17573668">
            <a:off x="3082100" y="264003"/>
            <a:ext cx="224627" cy="39816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870070" y="1535152"/>
            <a:ext cx="4522400" cy="2329811"/>
            <a:chOff x="306184" y="452373"/>
            <a:chExt cx="4522400" cy="3106413"/>
          </a:xfrm>
        </p:grpSpPr>
        <p:sp>
          <p:nvSpPr>
            <p:cNvPr id="74" name="Right Triangle 73"/>
            <p:cNvSpPr/>
            <p:nvPr/>
          </p:nvSpPr>
          <p:spPr>
            <a:xfrm rot="12180000" flipH="1">
              <a:off x="886882" y="1681219"/>
              <a:ext cx="3374136" cy="1877567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95447" y="2312309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06184" y="2178415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29287" y="452373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dirty="0"/>
            </a:p>
          </p:txBody>
        </p:sp>
        <p:grpSp>
          <p:nvGrpSpPr>
            <p:cNvPr id="78" name="Group 77"/>
            <p:cNvGrpSpPr/>
            <p:nvPr/>
          </p:nvGrpSpPr>
          <p:grpSpPr>
            <a:xfrm rot="12640433" flipH="1">
              <a:off x="1264510" y="979370"/>
              <a:ext cx="243304" cy="318699"/>
              <a:chOff x="-237964" y="4921667"/>
              <a:chExt cx="243304" cy="318699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12640433" flipH="1">
                <a:off x="-237964" y="4921667"/>
                <a:ext cx="197239" cy="1220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2640433" flipH="1" flipV="1">
                <a:off x="-70811" y="4983484"/>
                <a:ext cx="76151" cy="2568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>
              <a:off x="1952251" y="2582516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69025" y="1478146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70070" y="1460201"/>
            <a:ext cx="1456752" cy="1831148"/>
            <a:chOff x="1416050" y="651598"/>
            <a:chExt cx="1456752" cy="2441531"/>
          </a:xfrm>
        </p:grpSpPr>
        <p:sp>
          <p:nvSpPr>
            <p:cNvPr id="84" name="Right Triangle 83"/>
            <p:cNvSpPr/>
            <p:nvPr/>
          </p:nvSpPr>
          <p:spPr>
            <a:xfrm rot="17520000" flipH="1">
              <a:off x="920796" y="1607173"/>
              <a:ext cx="1877568" cy="585216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16050" y="651598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29568" y="2477576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</a:t>
              </a:r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439665" y="751533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dirty="0"/>
            </a:p>
          </p:txBody>
        </p:sp>
        <p:grpSp>
          <p:nvGrpSpPr>
            <p:cNvPr id="88" name="Group 87"/>
            <p:cNvGrpSpPr/>
            <p:nvPr/>
          </p:nvGrpSpPr>
          <p:grpSpPr>
            <a:xfrm rot="12788949">
              <a:off x="2089056" y="1155202"/>
              <a:ext cx="258887" cy="261108"/>
              <a:chOff x="2158931" y="5205321"/>
              <a:chExt cx="258887" cy="26110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rot="8811051" flipH="1" flipV="1">
                <a:off x="2158931" y="5205321"/>
                <a:ext cx="205191" cy="1192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8811051" flipV="1">
                <a:off x="2337176" y="5235638"/>
                <a:ext cx="80642" cy="2307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1416050" y="1407482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194040" y="1777306"/>
              <a:ext cx="433137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3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8443E-6 L -0.10886 0.319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15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33858E-6 L 0.34097 0.21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10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1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26426E-6 L 0.3625 -1.26426E-6 C 0.52448 -1.26426E-6 0.72517 0.12057 0.72517 0.21893 L 0.72517 0.43787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218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2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7.3 Use Similar Right Triangles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If the altitude is drawn to the hypotenuse of a right triangle, then the altitude is the geometric mean of the two segments of the hypotenuse.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75338"/>
            <a:ext cx="3778630" cy="296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7.3 Use Similar Right Triangles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150" y="1143000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If the altitude is drawn to the hypotenuse of a right triangle, then each leg is the geometric mean of the hypotenuse and the segment of the hypotenuse adjacent to that leg.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43329"/>
            <a:ext cx="3524249" cy="27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3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12"/>
            <a:ext cx="8229600" cy="3847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Find the value of x or 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/>
              <a:t>453 #4-26 even, 30-34 even, 40-48 </a:t>
            </a:r>
            <a:r>
              <a:rPr lang="en-US" i="1" dirty="0" smtClean="0"/>
              <a:t>even = 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7.3 Use Similar Right Triangles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7351"/>
            <a:ext cx="2362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4" y="1657351"/>
            <a:ext cx="3000376" cy="175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7.3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7.3 Homework Quiz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Special Right Triangles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Some triangles have special lengths of sides, thus in life you see these triangles often such as in construction.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Special Right Triangles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45</a:t>
            </a:r>
            <a:r>
              <a:rPr lang="en-US" sz="2800" dirty="0">
                <a:sym typeface="Symbol" pitchFamily="18" charset="2"/>
              </a:rPr>
              <a:t></a:t>
            </a:r>
            <a:r>
              <a:rPr lang="en-US" sz="2800" dirty="0"/>
              <a:t>-45</a:t>
            </a:r>
            <a:r>
              <a:rPr lang="en-US" sz="2800" dirty="0">
                <a:sym typeface="Symbol" pitchFamily="18" charset="2"/>
              </a:rPr>
              <a:t></a:t>
            </a:r>
            <a:r>
              <a:rPr lang="en-US" sz="2800" dirty="0"/>
              <a:t>-90</a:t>
            </a:r>
            <a:r>
              <a:rPr lang="en-US" sz="2800" dirty="0">
                <a:sym typeface="Symbol" pitchFamily="18" charset="2"/>
              </a:rPr>
              <a:t></a:t>
            </a:r>
            <a:endParaRPr lang="en-US" sz="2800" dirty="0"/>
          </a:p>
          <a:p>
            <a:r>
              <a:rPr lang="en-US" sz="2800" dirty="0"/>
              <a:t>If you have another 45</a:t>
            </a:r>
            <a:r>
              <a:rPr lang="en-US" sz="2800" dirty="0">
                <a:sym typeface="Symbol" pitchFamily="18" charset="2"/>
              </a:rPr>
              <a:t></a:t>
            </a:r>
            <a:r>
              <a:rPr lang="en-US" sz="2800" dirty="0"/>
              <a:t>-45</a:t>
            </a:r>
            <a:r>
              <a:rPr lang="en-US" sz="2800" dirty="0">
                <a:sym typeface="Symbol" pitchFamily="18" charset="2"/>
              </a:rPr>
              <a:t></a:t>
            </a:r>
            <a:r>
              <a:rPr lang="en-US" sz="2800" dirty="0"/>
              <a:t>-90</a:t>
            </a:r>
            <a:r>
              <a:rPr lang="en-US" sz="2800" dirty="0">
                <a:sym typeface="Symbol" pitchFamily="18" charset="2"/>
              </a:rPr>
              <a:t></a:t>
            </a:r>
            <a:r>
              <a:rPr lang="en-US" sz="2800" dirty="0"/>
              <a:t> triangle, then use the fact that they are similar and use the proportional sides.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leg of one 45</a:t>
            </a:r>
            <a:r>
              <a:rPr lang="en-US" sz="2800" dirty="0">
                <a:sym typeface="Symbol" pitchFamily="18" charset="2"/>
              </a:rPr>
              <a:t></a:t>
            </a:r>
            <a:r>
              <a:rPr lang="en-US" sz="2800" dirty="0"/>
              <a:t>-45</a:t>
            </a:r>
            <a:r>
              <a:rPr lang="en-US" sz="2800" dirty="0">
                <a:sym typeface="Symbol" pitchFamily="18" charset="2"/>
              </a:rPr>
              <a:t></a:t>
            </a:r>
            <a:r>
              <a:rPr lang="en-US" sz="2800" dirty="0"/>
              <a:t>-90</a:t>
            </a:r>
            <a:r>
              <a:rPr lang="en-US" sz="2800" dirty="0">
                <a:sym typeface="Symbol" pitchFamily="18" charset="2"/>
              </a:rPr>
              <a:t></a:t>
            </a:r>
            <a:r>
              <a:rPr lang="en-US" sz="2800" dirty="0"/>
              <a:t> triangle is 10.  Find the lengths of the other sides.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23049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22299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481455" y="3181350"/>
            <a:ext cx="1524000" cy="1644848"/>
            <a:chOff x="6705600" y="364330"/>
            <a:chExt cx="1676400" cy="1905001"/>
          </a:xfrm>
        </p:grpSpPr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8077200" y="959643"/>
              <a:ext cx="304800" cy="533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1</a:t>
              </a:r>
            </a:p>
          </p:txBody>
        </p:sp>
        <p:grpSp>
          <p:nvGrpSpPr>
            <p:cNvPr id="16402" name="Group 18"/>
            <p:cNvGrpSpPr>
              <a:grpSpLocks/>
            </p:cNvGrpSpPr>
            <p:nvPr/>
          </p:nvGrpSpPr>
          <p:grpSpPr bwMode="auto">
            <a:xfrm>
              <a:off x="6705600" y="364330"/>
              <a:ext cx="1524000" cy="1905001"/>
              <a:chOff x="4464" y="720"/>
              <a:chExt cx="960" cy="1200"/>
            </a:xfrm>
          </p:grpSpPr>
          <p:sp>
            <p:nvSpPr>
              <p:cNvPr id="16393" name="AutoShape 9"/>
              <p:cNvSpPr>
                <a:spLocks noChangeArrowheads="1"/>
              </p:cNvSpPr>
              <p:nvPr/>
            </p:nvSpPr>
            <p:spPr bwMode="auto">
              <a:xfrm flipH="1">
                <a:off x="4464" y="720"/>
                <a:ext cx="864" cy="864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4" name="Text Box 10"/>
              <p:cNvSpPr txBox="1">
                <a:spLocks noChangeArrowheads="1"/>
              </p:cNvSpPr>
              <p:nvPr/>
            </p:nvSpPr>
            <p:spPr bwMode="auto">
              <a:xfrm>
                <a:off x="4848" y="1584"/>
                <a:ext cx="384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9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4" y="1025"/>
                    <a:ext cx="384" cy="36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rad>
                        </m:oMath>
                      </m:oMathPara>
                    </a14:m>
                    <a:endParaRPr lang="en-US" dirty="0">
                      <a:sym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396" name="Text 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464" y="1025"/>
                    <a:ext cx="384" cy="2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399" name="Text Box 15"/>
              <p:cNvSpPr txBox="1">
                <a:spLocks noChangeArrowheads="1"/>
              </p:cNvSpPr>
              <p:nvPr/>
            </p:nvSpPr>
            <p:spPr bwMode="auto">
              <a:xfrm>
                <a:off x="4560" y="1351"/>
                <a:ext cx="384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45°</a:t>
                </a:r>
              </a:p>
            </p:txBody>
          </p:sp>
          <p:sp>
            <p:nvSpPr>
              <p:cNvPr id="16400" name="Text Box 16"/>
              <p:cNvSpPr txBox="1">
                <a:spLocks noChangeArrowheads="1"/>
              </p:cNvSpPr>
              <p:nvPr/>
            </p:nvSpPr>
            <p:spPr bwMode="auto">
              <a:xfrm>
                <a:off x="5040" y="864"/>
                <a:ext cx="384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45°</a:t>
                </a:r>
              </a:p>
            </p:txBody>
          </p:sp>
          <p:sp>
            <p:nvSpPr>
              <p:cNvPr id="16401" name="Rectangle 17"/>
              <p:cNvSpPr>
                <a:spLocks noChangeArrowheads="1"/>
              </p:cNvSpPr>
              <p:nvPr/>
            </p:nvSpPr>
            <p:spPr bwMode="auto">
              <a:xfrm>
                <a:off x="5184" y="1440"/>
                <a:ext cx="144" cy="14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31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Slideshow was developed to accompany the textbook</a:t>
            </a:r>
          </a:p>
          <a:p>
            <a:pPr lvl="1"/>
            <a:r>
              <a:rPr lang="en-US" sz="2400" i="1" dirty="0" smtClean="0"/>
              <a:t>Larson Geometry</a:t>
            </a:r>
            <a:endParaRPr lang="en-US" sz="2400" i="1" dirty="0"/>
          </a:p>
          <a:p>
            <a:pPr lvl="1"/>
            <a:r>
              <a:rPr lang="en-US" sz="2400" i="1" dirty="0" smtClean="0"/>
              <a:t>By Larson</a:t>
            </a:r>
            <a:r>
              <a:rPr lang="en-US" sz="2400" i="1" dirty="0"/>
              <a:t>, R., Boswell, L., </a:t>
            </a:r>
            <a:r>
              <a:rPr lang="en-US" sz="2400" i="1" dirty="0" err="1"/>
              <a:t>Kanold</a:t>
            </a:r>
            <a:r>
              <a:rPr lang="en-US" sz="2400" i="1" dirty="0"/>
              <a:t>, T. D., &amp; Stiff, L. </a:t>
            </a:r>
            <a:endParaRPr lang="en-US" sz="2400" i="1" dirty="0" smtClean="0"/>
          </a:p>
          <a:p>
            <a:pPr lvl="1"/>
            <a:r>
              <a:rPr lang="en-US" sz="2400" i="1" dirty="0" smtClean="0"/>
              <a:t>2011 </a:t>
            </a:r>
            <a:r>
              <a:rPr lang="en-US" sz="2400" i="1" dirty="0"/>
              <a:t>Holt </a:t>
            </a:r>
            <a:r>
              <a:rPr lang="en-US" sz="2400" i="1" dirty="0" smtClean="0"/>
              <a:t>McDougal</a:t>
            </a:r>
          </a:p>
          <a:p>
            <a:r>
              <a:rPr lang="en-US" sz="2400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Slides created by </a:t>
            </a:r>
          </a:p>
          <a:p>
            <a:r>
              <a:rPr lang="en-US" dirty="0" smtClean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89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Special Right Triangles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1"/>
            <a:ext cx="8574088" cy="382905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30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-60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-90</a:t>
            </a:r>
            <a:r>
              <a:rPr lang="en-US" dirty="0">
                <a:sym typeface="Symbol" pitchFamily="18" charset="2"/>
              </a:rPr>
              <a:t>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hypotenuse of a 30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-60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-90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 is 4.  Find the lengths of the other sides.</a:t>
            </a:r>
          </a:p>
          <a:p>
            <a:endParaRPr lang="en-US" i="1" dirty="0" smtClean="0"/>
          </a:p>
          <a:p>
            <a:r>
              <a:rPr lang="en-US" i="1" dirty="0" smtClean="0"/>
              <a:t>461 </a:t>
            </a:r>
            <a:r>
              <a:rPr lang="en-US" i="1" dirty="0"/>
              <a:t>#2-20 even, 24, 28, 30, 36-38 all, 40, 42-44 </a:t>
            </a:r>
            <a:r>
              <a:rPr lang="en-US" i="1" dirty="0" smtClean="0"/>
              <a:t>all = 20</a:t>
            </a:r>
          </a:p>
          <a:p>
            <a:r>
              <a:rPr lang="en-US" i="1" dirty="0" smtClean="0"/>
              <a:t>Extra Credit </a:t>
            </a:r>
            <a:r>
              <a:rPr lang="en-US" i="1" dirty="0"/>
              <a:t>464 #2, </a:t>
            </a:r>
            <a:r>
              <a:rPr lang="en-US" i="1" dirty="0" smtClean="0"/>
              <a:t>4 = +2</a:t>
            </a:r>
            <a:endParaRPr lang="en-US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2301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886200" y="1123950"/>
            <a:ext cx="3581401" cy="1500189"/>
            <a:chOff x="2366" y="1344"/>
            <a:chExt cx="2338" cy="1087"/>
          </a:xfrm>
        </p:grpSpPr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>
              <a:off x="2544" y="1344"/>
              <a:ext cx="2160" cy="720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8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64" y="2064"/>
                  <a:ext cx="274" cy="3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latin typeface="Cambria Math"/>
                                <a:sym typeface="Symbol" pitchFamily="18" charset="2"/>
                              </a:rPr>
                              <m:t>3</m:t>
                            </m:r>
                          </m:e>
                        </m:ra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048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4" y="2064"/>
                  <a:ext cx="274" cy="2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267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3696" y="1536"/>
              <a:ext cx="27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2</a:t>
              </a:r>
              <a:endParaRPr lang="en-US" dirty="0"/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2366" y="1584"/>
              <a:ext cx="27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1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3888" y="1841"/>
              <a:ext cx="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30°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2544" y="1392"/>
              <a:ext cx="43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60°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6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7.4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7.4 Homework Quiz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Draw a large 30° angle.</a:t>
                </a:r>
              </a:p>
              <a:p>
                <a:r>
                  <a:rPr lang="en-US" sz="2400" dirty="0" smtClean="0"/>
                  <a:t>On one side, draw a perpendicular lines every 5 cm.</a:t>
                </a:r>
              </a:p>
              <a:p>
                <a:r>
                  <a:rPr lang="en-US" sz="2400" dirty="0" smtClean="0"/>
                  <a:t>Fill in the table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Why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𝐷𝐸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𝐴𝐶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𝐵𝐶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𝐴𝐶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𝐷𝐸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2" t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7.5 Apply the Tangent Ratio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62150"/>
            <a:ext cx="3276600" cy="189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19350"/>
            <a:ext cx="4495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2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Tangent ratio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opposite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leg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adjacent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/>
                              </a:rPr>
                              <m:t>leg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Apply the Tangent Ratio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35068"/>
            <a:ext cx="4928586" cy="209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2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tan J and tan K.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Apply the Tangent Ratio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7351"/>
            <a:ext cx="3200400" cy="2195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22006"/>
            <a:ext cx="3581400" cy="2066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8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12"/>
            <a:ext cx="8229600" cy="401878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Find the value of x.  Round to the nearest tenth.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i="1" dirty="0"/>
              <a:t>469 #4-28 even, 32, 36-46 </a:t>
            </a:r>
            <a:r>
              <a:rPr lang="en-US" sz="2800" i="1" dirty="0" smtClean="0"/>
              <a:t>even = 20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7.5 Apply the Tangent Ratio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" y="1657350"/>
            <a:ext cx="3352799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1657350"/>
            <a:ext cx="4333876" cy="196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7.5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7.5 Homework Quiz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opposite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leg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sz="2800" b="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adjacent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leg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7.6 Apply the Sine and Cosine Ratios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52750"/>
            <a:ext cx="4992210" cy="209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1371601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 O H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 A H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 O A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sin X, </a:t>
            </a:r>
            <a:r>
              <a:rPr lang="en-US" dirty="0" err="1" smtClean="0"/>
              <a:t>cos</a:t>
            </a:r>
            <a:r>
              <a:rPr lang="en-US" dirty="0" smtClean="0"/>
              <a:t> X, and tan 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7.6 Apply the Sine and Cosine Ratios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71650"/>
            <a:ext cx="4190999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9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length of the dog run (x).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7.6 Apply the Sine and Cosine Ratios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07" y="1733550"/>
            <a:ext cx="4181476" cy="245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8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3151"/>
            <a:ext cx="8229600" cy="2251472"/>
          </a:xfrm>
        </p:spPr>
        <p:txBody>
          <a:bodyPr/>
          <a:lstStyle/>
          <a:p>
            <a:r>
              <a:rPr lang="en-US" dirty="0" smtClean="0"/>
              <a:t>Find the value of 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7.1 Apply the Pythagorean Theorem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5535"/>
            <a:ext cx="8229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Pythagorean Theorem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88755"/>
            <a:ext cx="8229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 a right triangle, </a:t>
            </a:r>
            <a:r>
              <a:rPr lang="en-US" sz="2400" b="1" dirty="0" smtClean="0"/>
              <a:t>a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+ b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= 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</a:t>
            </a:r>
            <a:r>
              <a:rPr lang="en-US" sz="2400" dirty="0" smtClean="0"/>
              <a:t>where </a:t>
            </a:r>
            <a:r>
              <a:rPr lang="en-US" sz="2400" b="1" dirty="0" smtClean="0"/>
              <a:t>a and b </a:t>
            </a:r>
            <a:r>
              <a:rPr lang="en-US" sz="2400" dirty="0" smtClean="0"/>
              <a:t>are the length of the </a:t>
            </a:r>
            <a:r>
              <a:rPr lang="en-US" sz="2400" b="1" dirty="0" smtClean="0"/>
              <a:t>legs</a:t>
            </a:r>
            <a:r>
              <a:rPr lang="en-US" sz="2400" dirty="0" smtClean="0"/>
              <a:t> and </a:t>
            </a:r>
            <a:r>
              <a:rPr lang="en-US" sz="2400" b="1" dirty="0" smtClean="0"/>
              <a:t>c</a:t>
            </a:r>
            <a:r>
              <a:rPr lang="en-US" sz="2400" dirty="0" smtClean="0"/>
              <a:t> is the length of the </a:t>
            </a:r>
            <a:r>
              <a:rPr lang="en-US" sz="2400" b="1" dirty="0" smtClean="0"/>
              <a:t>hypotenuse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333750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743200"/>
            <a:ext cx="3295695" cy="230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12"/>
            <a:ext cx="8686800" cy="3469910"/>
          </a:xfrm>
        </p:spPr>
        <p:txBody>
          <a:bodyPr/>
          <a:lstStyle/>
          <a:p>
            <a:r>
              <a:rPr lang="en-US" dirty="0" smtClean="0"/>
              <a:t>Angle of Elevation and Depression</a:t>
            </a:r>
          </a:p>
          <a:p>
            <a:pPr lvl="1"/>
            <a:r>
              <a:rPr lang="en-US" dirty="0" smtClean="0"/>
              <a:t>Both are measured from the horizontal</a:t>
            </a:r>
          </a:p>
          <a:p>
            <a:pPr lvl="1"/>
            <a:r>
              <a:rPr lang="en-US" dirty="0" smtClean="0"/>
              <a:t>Since they are measured to || lines, they are =̃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7.6 Apply the Sine and Cosine Ratios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52750"/>
            <a:ext cx="5985256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5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angle of elevation of a plane as seen from the airport is 50°.  If the plane’s 1000 </a:t>
            </a:r>
            <a:r>
              <a:rPr lang="en-US" dirty="0" err="1" smtClean="0"/>
              <a:t>ft</a:t>
            </a:r>
            <a:r>
              <a:rPr lang="en-US" dirty="0" smtClean="0"/>
              <a:t> away, how high is plane?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/>
              <a:t>477 #2-30 even, 34, 36, 42-48 </a:t>
            </a:r>
            <a:r>
              <a:rPr lang="en-US" i="1" dirty="0" smtClean="0"/>
              <a:t>even = 21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7.6 Apply the Sine and Cosine Ratios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4400" y="2514599"/>
            <a:ext cx="4267200" cy="1248101"/>
            <a:chOff x="848383" y="3352800"/>
            <a:chExt cx="6972277" cy="1664135"/>
          </a:xfrm>
        </p:grpSpPr>
        <p:grpSp>
          <p:nvGrpSpPr>
            <p:cNvPr id="7" name="Group 6"/>
            <p:cNvGrpSpPr/>
            <p:nvPr/>
          </p:nvGrpSpPr>
          <p:grpSpPr>
            <a:xfrm>
              <a:off x="848383" y="3352800"/>
              <a:ext cx="6972277" cy="1664135"/>
              <a:chOff x="876323" y="3962400"/>
              <a:chExt cx="6972277" cy="1664135"/>
            </a:xfrm>
          </p:grpSpPr>
          <p:sp>
            <p:nvSpPr>
              <p:cNvPr id="4" name="Right Triangle 3"/>
              <p:cNvSpPr/>
              <p:nvPr/>
            </p:nvSpPr>
            <p:spPr>
              <a:xfrm>
                <a:off x="1447800" y="3962400"/>
                <a:ext cx="6400800" cy="1524000"/>
              </a:xfrm>
              <a:prstGeom prst="rt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358501" y="5010982"/>
                <a:ext cx="1120544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50° </a:t>
                </a:r>
                <a:endParaRPr lang="en-US" sz="24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76323" y="4419600"/>
                <a:ext cx="457199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19600" y="4226560"/>
                <a:ext cx="1810436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1000 </a:t>
                </a:r>
                <a:r>
                  <a:rPr lang="en-US" sz="2400" dirty="0" err="1" smtClean="0"/>
                  <a:t>ft</a:t>
                </a:r>
                <a:endParaRPr lang="en-US" sz="24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1419860" y="4541520"/>
              <a:ext cx="381000" cy="335280"/>
              <a:chOff x="1905000" y="4545985"/>
              <a:chExt cx="381000" cy="33528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1905000" y="4545985"/>
                <a:ext cx="0" cy="335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905000" y="4545985"/>
                <a:ext cx="381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464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7.6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7.6 Homework Quiz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Solve a triangle means to find all the unknown angles and sides.</a:t>
            </a:r>
          </a:p>
          <a:p>
            <a:pPr lvl="1"/>
            <a:r>
              <a:rPr lang="en-US" dirty="0" smtClean="0"/>
              <a:t>Can be done for a right triangle if you know </a:t>
            </a:r>
          </a:p>
          <a:p>
            <a:pPr lvl="2"/>
            <a:r>
              <a:rPr lang="en-US" dirty="0" smtClean="0"/>
              <a:t>2 sides</a:t>
            </a:r>
          </a:p>
          <a:p>
            <a:pPr lvl="2"/>
            <a:r>
              <a:rPr lang="en-US" dirty="0" smtClean="0"/>
              <a:t>1 side and 1 acute angle</a:t>
            </a:r>
          </a:p>
          <a:p>
            <a:pPr lvl="1"/>
            <a:r>
              <a:rPr lang="en-US" dirty="0" smtClean="0"/>
              <a:t>Use sin, </a:t>
            </a:r>
            <a:r>
              <a:rPr lang="en-US" dirty="0" err="1" smtClean="0"/>
              <a:t>cos</a:t>
            </a:r>
            <a:r>
              <a:rPr lang="en-US" dirty="0" smtClean="0"/>
              <a:t>, tan, Pythagorean Theorem, and Angle Sum Theorem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7.7 Solve Right Triangles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6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Inverse Trigonometric Ratios</a:t>
                </a:r>
              </a:p>
              <a:p>
                <a:pPr lvl="1"/>
                <a:r>
                  <a:rPr lang="en-US" dirty="0" smtClean="0"/>
                  <a:t>Used to find measures of angles when you know the sides.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𝑜𝑝𝑝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h𝑦𝑝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θ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𝑎𝑑𝑗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h𝑦𝑝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θ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𝑜𝑝𝑝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𝑎𝑑𝑗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θ</m:t>
                    </m:r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7.7 Solve Right Triangles</a:t>
            </a:r>
          </a:p>
        </p:txBody>
      </p:sp>
    </p:spTree>
    <p:extLst>
      <p:ext uri="{BB962C8B-B14F-4D97-AF65-F5344CB8AC3E}">
        <p14:creationId xmlns:p14="http://schemas.microsoft.com/office/powerpoint/2010/main" val="3831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1124712"/>
                <a:ext cx="9144000" cy="346991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800" dirty="0" smtClean="0"/>
                  <a:t> to the nearest tenth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𝐷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=0.54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 to the nearest tenth.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4712"/>
                <a:ext cx="9144000" cy="3469910"/>
              </a:xfrm>
              <a:blipFill rotWithShape="1">
                <a:blip r:embed="rId3"/>
                <a:stretch>
                  <a:fillRect l="-467" t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7.7 Solve Right Triangles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47950"/>
            <a:ext cx="3276600" cy="234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12"/>
            <a:ext cx="8229600" cy="37330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Solve a right triangle that has a 40° angle and a 20 inch hypotenuse.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/>
              <a:t>485 #2-28 even, 32-38 even, 43, 44-48 </a:t>
            </a:r>
            <a:r>
              <a:rPr lang="en-US" i="1" dirty="0" smtClean="0"/>
              <a:t>even = 22</a:t>
            </a:r>
          </a:p>
          <a:p>
            <a:r>
              <a:rPr lang="en-US" i="1" dirty="0" smtClean="0"/>
              <a:t>Extra Credit </a:t>
            </a:r>
            <a:r>
              <a:rPr lang="en-US" i="1" dirty="0"/>
              <a:t>489 #2, </a:t>
            </a:r>
            <a:r>
              <a:rPr lang="en-US" i="1" dirty="0" smtClean="0"/>
              <a:t>4 = +2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7.7 Solve Right Triangles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86200" y="1765603"/>
            <a:ext cx="5113020" cy="2201533"/>
            <a:chOff x="1539240" y="2362200"/>
            <a:chExt cx="6324600" cy="2935376"/>
          </a:xfrm>
        </p:grpSpPr>
        <p:sp>
          <p:nvSpPr>
            <p:cNvPr id="4" name="Right Triangle 3"/>
            <p:cNvSpPr/>
            <p:nvPr/>
          </p:nvSpPr>
          <p:spPr>
            <a:xfrm flipH="1">
              <a:off x="1981200" y="2362200"/>
              <a:ext cx="5181600" cy="2667000"/>
            </a:xfrm>
            <a:prstGeom prst="rtTriangl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21761" y="3124200"/>
              <a:ext cx="685800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20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50820" y="4444999"/>
              <a:ext cx="946890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40° </a:t>
              </a:r>
              <a:endParaRPr lang="en-US" sz="28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6781800" y="4693920"/>
              <a:ext cx="0" cy="3352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81800" y="4693920"/>
              <a:ext cx="381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39240" y="4599950"/>
              <a:ext cx="685800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2800" y="4505980"/>
              <a:ext cx="685800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78040" y="2362200"/>
              <a:ext cx="685800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74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7.7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7.7 Homework Quiz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Tangent, Sine, and Cosine are only for right triangles</a:t>
            </a:r>
          </a:p>
          <a:p>
            <a:endParaRPr lang="en-US" dirty="0"/>
          </a:p>
          <a:p>
            <a:r>
              <a:rPr lang="en-US" dirty="0" smtClean="0"/>
              <a:t>Law of </a:t>
            </a:r>
            <a:r>
              <a:rPr lang="en-US" dirty="0" err="1" smtClean="0"/>
              <a:t>Sines</a:t>
            </a:r>
            <a:r>
              <a:rPr lang="en-US" dirty="0"/>
              <a:t> </a:t>
            </a:r>
            <a:r>
              <a:rPr lang="en-US" dirty="0" smtClean="0"/>
              <a:t>and Law of Cosines are for any triangle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7.Extension Law of </a:t>
            </a:r>
            <a:r>
              <a:rPr lang="en-US" dirty="0" err="1" smtClean="0"/>
              <a:t>Sines</a:t>
            </a:r>
            <a:r>
              <a:rPr lang="en-US" dirty="0" smtClean="0"/>
              <a:t> and Law of Cosines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Law of </a:t>
                </a:r>
                <a:r>
                  <a:rPr lang="en-US" dirty="0" err="1" smtClean="0"/>
                  <a:t>Sines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Used if you know </a:t>
                </a:r>
              </a:p>
              <a:p>
                <a:pPr lvl="1"/>
                <a:r>
                  <a:rPr lang="en-US" dirty="0" smtClean="0"/>
                  <a:t>AAS, ASA, SSA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7.Extension Law of </a:t>
            </a:r>
            <a:r>
              <a:rPr lang="en-US" dirty="0" err="1"/>
              <a:t>Sines</a:t>
            </a:r>
            <a:r>
              <a:rPr lang="en-US" dirty="0"/>
              <a:t> and Law of Cosines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00150"/>
            <a:ext cx="3275626" cy="177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6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1347" y="1124712"/>
            <a:ext cx="6585453" cy="34699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top of a ladder rests against a wall, 23 </a:t>
            </a:r>
            <a:r>
              <a:rPr lang="en-US" sz="2800" dirty="0" err="1" smtClean="0"/>
              <a:t>ft</a:t>
            </a:r>
            <a:r>
              <a:rPr lang="en-US" sz="2800" dirty="0" smtClean="0"/>
              <a:t> above the ground.  The base of the ladder is 6 </a:t>
            </a:r>
            <a:r>
              <a:rPr lang="en-US" sz="2800" dirty="0" err="1" smtClean="0"/>
              <a:t>ft</a:t>
            </a:r>
            <a:r>
              <a:rPr lang="en-US" sz="2800" dirty="0" smtClean="0"/>
              <a:t> away from the wall.  What is the length of the ladder.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7.1 Apply the Pythagorean Theorem</a:t>
            </a:r>
          </a:p>
        </p:txBody>
      </p:sp>
      <p:pic>
        <p:nvPicPr>
          <p:cNvPr id="2051" name="Picture 3" descr="C:\Documents and Settings\rwright\Local Settings\Temporary Internet Files\Content.IE5\50IFL6MW\MC9003632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5850"/>
            <a:ext cx="2101347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closer to school does Jimmy live than Adolph?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7.Extension Law of </a:t>
            </a:r>
            <a:r>
              <a:rPr lang="en-US" dirty="0" err="1"/>
              <a:t>Sines</a:t>
            </a:r>
            <a:r>
              <a:rPr lang="en-US" dirty="0"/>
              <a:t> and Law of Cosines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EAD6"/>
              </a:clrFrom>
              <a:clrTo>
                <a:srgbClr val="F1EAD6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53373"/>
            <a:ext cx="4571999" cy="163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Law of Cosines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𝑏𝑐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𝑎𝑐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b="0" i="1" smtClean="0">
                        <a:latin typeface="Cambria Math"/>
                      </a:rPr>
                      <m:t>𝑎𝑏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Use when you know </a:t>
                </a:r>
              </a:p>
              <a:p>
                <a:pPr lvl="1"/>
                <a:r>
                  <a:rPr lang="en-US" dirty="0" smtClean="0"/>
                  <a:t>SSS, SAS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7.Extension Law of </a:t>
            </a:r>
            <a:r>
              <a:rPr lang="en-US" dirty="0" err="1"/>
              <a:t>Sines</a:t>
            </a:r>
            <a:r>
              <a:rPr lang="en-US" dirty="0"/>
              <a:t> and Law of Cosines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2725"/>
            <a:ext cx="3047025" cy="177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12"/>
            <a:ext cx="8229600" cy="39044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Find f to the nearest hundredth.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491 #</a:t>
            </a:r>
            <a:r>
              <a:rPr lang="en-US" smtClean="0"/>
              <a:t>1-7 = 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7.Extension Law of </a:t>
            </a:r>
            <a:r>
              <a:rPr lang="en-US" dirty="0" err="1"/>
              <a:t>Sines</a:t>
            </a:r>
            <a:r>
              <a:rPr lang="en-US" dirty="0"/>
              <a:t> and Law of Cosines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EAD6"/>
              </a:clrFrom>
              <a:clrTo>
                <a:srgbClr val="F1EAD6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018692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7.Extension Answers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498 #</a:t>
            </a:r>
            <a:r>
              <a:rPr lang="en-US" i="1" dirty="0" smtClean="0"/>
              <a:t>1-17 = 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7.Review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410" y="-10097"/>
            <a:ext cx="4312589" cy="515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area of the triangle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7.1 Apply the Pythagorean Theorem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57350"/>
            <a:ext cx="3695700" cy="156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04" y="1657350"/>
            <a:ext cx="2683922" cy="156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25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Pythagorean Triples</a:t>
            </a:r>
          </a:p>
          <a:p>
            <a:pPr lvl="1"/>
            <a:r>
              <a:rPr lang="en-US" dirty="0" smtClean="0"/>
              <a:t>A set of three positive integers that satisfy the Pythagorean Theorem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7.1 Apply the Pythagorean Theorem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21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6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a Pythagorean Triple to solve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/>
              <a:t>436 #4-34 even, 40-50 </a:t>
            </a:r>
            <a:r>
              <a:rPr lang="en-US" i="1" dirty="0" smtClean="0"/>
              <a:t>even = 22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7.1 Apply the Pythagorean Theorem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7349"/>
            <a:ext cx="3876675" cy="2093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9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pres?slideindex=1&amp;slidetitle="/>
              </a:rPr>
              <a:t>7.1 Answers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 action="ppaction://hlinkpres?slideindex=1&amp;slidetitle="/>
              </a:rPr>
              <a:t>7.1 Homework Quiz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and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00301"/>
                <a:ext cx="8229600" cy="2194322"/>
              </a:xfrm>
            </p:spPr>
            <p:txBody>
              <a:bodyPr/>
              <a:lstStyle/>
              <a:p>
                <a:r>
                  <a:rPr lang="en-US" dirty="0" smtClean="0"/>
                  <a:t>Tell whether a triangle with the given sides is a right triangle.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4, 4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, 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00400"/>
                <a:ext cx="8229600" cy="2925763"/>
              </a:xfrm>
              <a:blipFill rotWithShape="1">
                <a:blip r:embed="rId3"/>
                <a:stretch>
                  <a:fillRect l="-741" t="-2708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7.2 Use the Converse of the Pythagorean Theorem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429" y="1065535"/>
            <a:ext cx="8229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Converse of the Pythagorean Theorem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88755"/>
            <a:ext cx="8229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b="1" dirty="0" smtClean="0"/>
              <a:t>a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+ b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= c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</a:t>
            </a:r>
            <a:r>
              <a:rPr lang="en-US" sz="2400" dirty="0" smtClean="0"/>
              <a:t>where </a:t>
            </a:r>
            <a:r>
              <a:rPr lang="en-US" sz="2400" b="1" dirty="0" smtClean="0"/>
              <a:t>a and b </a:t>
            </a:r>
            <a:r>
              <a:rPr lang="en-US" sz="2400" dirty="0" smtClean="0"/>
              <a:t>are the length of the short sides and </a:t>
            </a:r>
            <a:r>
              <a:rPr lang="en-US" sz="2400" b="1" dirty="0" smtClean="0"/>
              <a:t>c</a:t>
            </a:r>
            <a:r>
              <a:rPr lang="en-US" sz="2400" dirty="0" smtClean="0"/>
              <a:t> is the length of the </a:t>
            </a:r>
            <a:r>
              <a:rPr lang="en-US" sz="2400" b="1" dirty="0" smtClean="0"/>
              <a:t>longest side</a:t>
            </a:r>
            <a:r>
              <a:rPr lang="en-US" sz="2400" dirty="0" smtClean="0"/>
              <a:t>, then it is a right triangle.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6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21980</TotalTime>
  <Words>1321</Words>
  <Application>Microsoft Office PowerPoint</Application>
  <PresentationFormat>On-screen Show (16:9)</PresentationFormat>
  <Paragraphs>395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맑은 고딕</vt:lpstr>
      <vt:lpstr>Arial</vt:lpstr>
      <vt:lpstr>Calibri</vt:lpstr>
      <vt:lpstr>Cambria Math</vt:lpstr>
      <vt:lpstr>Comic Sans MS</vt:lpstr>
      <vt:lpstr>Gill Sans MT</vt:lpstr>
      <vt:lpstr>Symbol</vt:lpstr>
      <vt:lpstr>Wingdings</vt:lpstr>
      <vt:lpstr>Wingdings 2</vt:lpstr>
      <vt:lpstr>Mountain</vt:lpstr>
      <vt:lpstr>Right Triangle Trigonometry</vt:lpstr>
      <vt:lpstr>PowerPoint Presentation</vt:lpstr>
      <vt:lpstr>7.1 Apply the Pythagorean Theorem</vt:lpstr>
      <vt:lpstr>7.1 Apply the Pythagorean Theorem</vt:lpstr>
      <vt:lpstr>7.1 Apply the Pythagorean Theorem</vt:lpstr>
      <vt:lpstr>7.1 Apply the Pythagorean Theorem</vt:lpstr>
      <vt:lpstr>7.1 Apply the Pythagorean Theorem</vt:lpstr>
      <vt:lpstr>Answers and Quiz</vt:lpstr>
      <vt:lpstr>7.2 Use the Converse of the Pythagorean Theorem</vt:lpstr>
      <vt:lpstr>7.2 Use the Converse of the Pythagorean Theorem</vt:lpstr>
      <vt:lpstr>Answers and Quiz</vt:lpstr>
      <vt:lpstr>7.3 Use Similar Right Triangles</vt:lpstr>
      <vt:lpstr>7.3 Use Similar Right Triangles</vt:lpstr>
      <vt:lpstr>7.3 Use Similar Right Triangles</vt:lpstr>
      <vt:lpstr>7.3 Use Similar Right Triangles</vt:lpstr>
      <vt:lpstr>7.3 Use Similar Right Triangles</vt:lpstr>
      <vt:lpstr>Answers and Quiz</vt:lpstr>
      <vt:lpstr>7.4 Special Right Triangles</vt:lpstr>
      <vt:lpstr>7.4 Special Right Triangles</vt:lpstr>
      <vt:lpstr>7.4 Special Right Triangles</vt:lpstr>
      <vt:lpstr>Answers and Quiz</vt:lpstr>
      <vt:lpstr>7.5 Apply the Tangent Ratio</vt:lpstr>
      <vt:lpstr>7.5 Apply the Tangent Ratio</vt:lpstr>
      <vt:lpstr>7.5 Apply the Tangent Ratio</vt:lpstr>
      <vt:lpstr>7.5 Apply the Tangent Ratio</vt:lpstr>
      <vt:lpstr>Answers and Quiz</vt:lpstr>
      <vt:lpstr>7.6 Apply the Sine and Cosine Ratios</vt:lpstr>
      <vt:lpstr>7.6 Apply the Sine and Cosine Ratios</vt:lpstr>
      <vt:lpstr>7.6 Apply the Sine and Cosine Ratios</vt:lpstr>
      <vt:lpstr>7.6 Apply the Sine and Cosine Ratios</vt:lpstr>
      <vt:lpstr>7.6 Apply the Sine and Cosine Ratios</vt:lpstr>
      <vt:lpstr>Answers and Quiz</vt:lpstr>
      <vt:lpstr>7.7 Solve Right Triangles</vt:lpstr>
      <vt:lpstr>7.7 Solve Right Triangles</vt:lpstr>
      <vt:lpstr>7.7 Solve Right Triangles</vt:lpstr>
      <vt:lpstr>7.7 Solve Right Triangles</vt:lpstr>
      <vt:lpstr>Answers and Quiz</vt:lpstr>
      <vt:lpstr>7.Extension Law of Sines and Law of Cosines</vt:lpstr>
      <vt:lpstr>7.Extension Law of Sines and Law of Cosines</vt:lpstr>
      <vt:lpstr>7.Extension Law of Sines and Law of Cosines</vt:lpstr>
      <vt:lpstr>7.Extension Law of Sines and Law of Cosines</vt:lpstr>
      <vt:lpstr>7.Extension Law of Sines and Law of Cosines</vt:lpstr>
      <vt:lpstr>Answers</vt:lpstr>
      <vt:lpstr>7.Review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Triangle Trigonometry</dc:title>
  <dc:creator>Richard  Wright</dc:creator>
  <cp:lastModifiedBy>Richard Wright</cp:lastModifiedBy>
  <cp:revision>67</cp:revision>
  <dcterms:created xsi:type="dcterms:W3CDTF">2010-12-09T19:19:14Z</dcterms:created>
  <dcterms:modified xsi:type="dcterms:W3CDTF">2018-01-09T13:48:45Z</dcterms:modified>
</cp:coreProperties>
</file>